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4" r:id="rId4"/>
    <p:sldId id="275" r:id="rId5"/>
    <p:sldId id="276" r:id="rId6"/>
    <p:sldId id="257" r:id="rId7"/>
    <p:sldId id="259" r:id="rId8"/>
    <p:sldId id="260" r:id="rId9"/>
    <p:sldId id="262" r:id="rId10"/>
    <p:sldId id="268" r:id="rId11"/>
    <p:sldId id="269" r:id="rId12"/>
    <p:sldId id="270" r:id="rId13"/>
    <p:sldId id="27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343EF6-385E-4AD8-8330-BA74CD508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260AB4-7A10-4B1D-BA45-AF5A7BB7D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E57B5E-90F0-4A81-82B9-D050703AD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ECAC-8B39-42FE-9047-F47D2548E556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B41243-FBE7-4C54-B308-770924318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DD06E4-C9F6-4162-8128-9071AF38D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865D-0692-487A-BC19-72A5AABDB944}" type="slidenum">
              <a:rPr lang="ru-RU" smtClean="0"/>
              <a:t>‹№›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5DA3DA-2AE4-457B-9D4D-56771AAF99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D458F-BC16-4670-A8CA-F15FE7CB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FC1721-0ECF-4224-A237-C97C388C0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26CDB9-3D72-44B2-A1E8-21715152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ECAC-8B39-42FE-9047-F47D2548E556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3B125-A46B-4C77-A32A-2839AA942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419C9B-95A1-4D0F-9CCB-3E47DED63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865D-0692-487A-BC19-72A5AABDB94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86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9905897-7406-4B84-91EC-FF00358F02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87D8A4-F10F-42BA-9AA6-FED570401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CA3101-F946-425D-8A09-212E36EBC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ECAC-8B39-42FE-9047-F47D2548E556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8858B-761A-49BB-9F51-8BC49A27B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6CC269-0FA5-4CF0-B8C2-B95B5D6BC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865D-0692-487A-BC19-72A5AABDB94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458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E9FA2-624C-4261-B098-011E1C2C3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8AC323-09E4-4356-9A78-03C29B983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6DF5C5-ABD8-4426-9AEA-F8570E9C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ECAC-8B39-42FE-9047-F47D2548E556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098A64-4C89-48A9-9EED-CF5474D88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ECD7E6-1A06-4E5B-8563-D5650C376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865D-0692-487A-BC19-72A5AABDB94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838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A7C3F-DEDA-4826-8EE7-2C3FFD795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17653E-0CE6-42D8-BBEE-D001AB38B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89BA6F-4289-4286-AE1B-91B7D1CC5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ECAC-8B39-42FE-9047-F47D2548E556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AAC19D-0707-4CED-A42F-36231146E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AE3DC9-A022-4E14-BF05-C69D6C94E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865D-0692-487A-BC19-72A5AABDB94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56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6D8E2-DD68-4D80-AF6B-69A206178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3D779A-8B7C-4171-A55C-E24C099968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E66C1D-AA67-4A9F-AFAF-110E3EBE6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F3085A-7AC6-4E6C-9421-C5C61770A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ECAC-8B39-42FE-9047-F47D2548E556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D1F399-96CE-4464-83C8-D40D21B3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C1BC0A-618C-4A6C-92A8-FB1689D7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865D-0692-487A-BC19-72A5AABDB94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262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905DA-ECBD-45A8-98EC-C930470F3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FB52A4-32AB-40F2-8129-C176A3FC1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A78512-1BF6-47F1-B1BC-91604BF6E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570767-3C67-4521-BB58-618164DB6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3A7049-F457-40AE-9DD9-935D1C2BB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219889-99C0-44DD-BAE1-00B305255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ECAC-8B39-42FE-9047-F47D2548E556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8D0EFC-7FE1-4648-AE7A-BC3A7F70B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2349FB-1F54-441C-B1CB-90857634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865D-0692-487A-BC19-72A5AABDB94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04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451CFD-C721-4394-B19C-B6713D8BE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BF1ED3-6468-493D-A9DB-F2907B204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ECAC-8B39-42FE-9047-F47D2548E556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ED7239-CC5A-4703-9498-55B38AE9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D1208A-FD47-4BA2-A3D5-7B33730C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865D-0692-487A-BC19-72A5AABDB94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5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427652C-AF5E-4930-B092-3FB65DFB5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ECAC-8B39-42FE-9047-F47D2548E556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610517-B789-4CF6-8487-B4618478F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AA8E90-084F-43BB-B4BF-17789CE82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865D-0692-487A-BC19-72A5AABDB94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35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61CC2-6258-4DEA-A1B8-B72A1B49F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D0D9A7-4E6B-48B2-B1C9-29A4E15BA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74C17F-FB1B-4BEF-8536-CF47351F6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47E1F8-7DEA-4148-9C40-ABFF0E74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ECAC-8B39-42FE-9047-F47D2548E556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F59396-22E2-4E36-A888-4F66364C4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5CE5E4-26DB-4FCD-86CA-54FA8BA2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865D-0692-487A-BC19-72A5AABDB94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415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E6BC5-85F8-4AF6-A6B1-F5053735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BBFD5E-2D61-4246-9D00-4349F8AF3D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0A50CB-61AB-47C4-A685-711E80B1A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A5B7D5-F9EE-4D82-AA0B-FA7CDFDEF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ECAC-8B39-42FE-9047-F47D2548E556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0F3C8F-51BF-4EAA-B1A8-464972F88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C14905-95BA-422C-871A-C2D48DD72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865D-0692-487A-BC19-72A5AABDB94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93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B1E5E-AFD1-440E-B716-72DD0C9A1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78F3F2-08B5-400A-AC63-8316AD4E7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0C9A16-4B1F-493D-A298-26E605762A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ECAC-8B39-42FE-9047-F47D2548E556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C586BD-91E8-423A-BA19-348C10514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EEBFB4-9ECA-4E26-8E71-03493AA7B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5865D-0692-487A-BC19-72A5AABDB944}" type="slidenum">
              <a:rPr lang="ru-RU" smtClean="0"/>
              <a:t>‹№›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1B9893-CA7A-4B32-8D1F-5FB1399EFC7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9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113183" y="747423"/>
            <a:ext cx="10869432" cy="5963477"/>
            <a:chOff x="1113183" y="747423"/>
            <a:chExt cx="10869432" cy="5963477"/>
          </a:xfrm>
        </p:grpSpPr>
        <p:sp>
          <p:nvSpPr>
            <p:cNvPr id="7" name="TextBox 6"/>
            <p:cNvSpPr txBox="1"/>
            <p:nvPr/>
          </p:nvSpPr>
          <p:spPr>
            <a:xfrm>
              <a:off x="1113183" y="747423"/>
              <a:ext cx="106146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Рекомендації щодо заповнення </a:t>
              </a:r>
            </a:p>
            <a:p>
              <a:pPr algn="ctr"/>
              <a:r>
                <a:rPr lang="uk-UA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класного журналу вчителем історії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601446" y="4484535"/>
              <a:ext cx="4381169" cy="22263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uk-UA" sz="20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Підготував:</a:t>
              </a:r>
            </a:p>
            <a:p>
              <a:pPr lvl="0"/>
              <a:r>
                <a:rPr lang="uk-UA" sz="20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Директор </a:t>
              </a:r>
              <a:r>
                <a:rPr lang="uk-UA" sz="20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Осламівського</a:t>
              </a:r>
              <a:r>
                <a:rPr lang="uk-UA" sz="20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ліцею</a:t>
              </a:r>
            </a:p>
            <a:p>
              <a:pPr lvl="0"/>
              <a:r>
                <a:rPr lang="uk-UA" sz="20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Віньковецької селищної ради</a:t>
              </a:r>
            </a:p>
            <a:p>
              <a:pPr lvl="0"/>
              <a:r>
                <a:rPr lang="uk-UA" sz="20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Піменов</a:t>
              </a:r>
              <a:r>
                <a:rPr lang="uk-UA" sz="20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Віталій Вікторович</a:t>
              </a:r>
              <a:endParaRPr lang="ru-RU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2097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6843" y="572696"/>
            <a:ext cx="64379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29995" marR="234950" indent="-870585">
              <a:spcBef>
                <a:spcPts val="445"/>
              </a:spcBef>
              <a:spcAft>
                <a:spcPts val="0"/>
              </a:spcAft>
            </a:pPr>
            <a:r>
              <a:rPr lang="uk-UA" sz="2000" b="1" kern="0" dirty="0">
                <a:solidFill>
                  <a:schemeClr val="bg1"/>
                </a:solidFill>
                <a:latin typeface="Times New Roman"/>
                <a:ea typeface="Times New Roman"/>
              </a:rPr>
              <a:t>Громадянська та</a:t>
            </a:r>
            <a:r>
              <a:rPr lang="uk-UA" sz="2000" b="1" kern="0" spc="-2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sz="2000" b="1" kern="0" dirty="0">
                <a:solidFill>
                  <a:schemeClr val="bg1"/>
                </a:solidFill>
                <a:latin typeface="Times New Roman"/>
                <a:ea typeface="Times New Roman"/>
              </a:rPr>
              <a:t>історична</a:t>
            </a:r>
            <a:r>
              <a:rPr lang="uk-UA" sz="2000" b="1" kern="0" spc="5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sz="2000" b="1" kern="0" dirty="0">
                <a:solidFill>
                  <a:schemeClr val="bg1"/>
                </a:solidFill>
                <a:latin typeface="Times New Roman"/>
                <a:ea typeface="Times New Roman"/>
              </a:rPr>
              <a:t>освітня</a:t>
            </a:r>
            <a:r>
              <a:rPr lang="uk-UA" sz="2000" b="1" kern="0" spc="-15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sz="2000" b="1" kern="0" dirty="0">
                <a:solidFill>
                  <a:schemeClr val="bg1"/>
                </a:solidFill>
                <a:latin typeface="Times New Roman"/>
                <a:ea typeface="Times New Roman"/>
              </a:rPr>
              <a:t>галузь (ГІО)</a:t>
            </a:r>
            <a:endParaRPr lang="ru-RU" sz="2000" b="1" kern="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212" y="97280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семестру,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заповнюємо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ліву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класного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журналу за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зразком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9" t="35361" r="24609" b="35537"/>
          <a:stretch/>
        </p:blipFill>
        <p:spPr bwMode="auto">
          <a:xfrm>
            <a:off x="273886" y="1896136"/>
            <a:ext cx="5565913" cy="199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58177" y="30947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бальною системою з листопада І семестру то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зразок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2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2" t="46261" r="23434" b="21972"/>
          <a:stretch/>
        </p:blipFill>
        <p:spPr bwMode="auto">
          <a:xfrm>
            <a:off x="5839799" y="3891913"/>
            <a:ext cx="5979381" cy="217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14;p1"/>
          <p:cNvPicPr preferRelativeResize="0"/>
          <p:nvPr/>
        </p:nvPicPr>
        <p:blipFill rotWithShape="1">
          <a:blip r:embed="rId4">
            <a:alphaModFix/>
          </a:blip>
          <a:srcRect l="36799" t="14390" r="34976" b="10797"/>
          <a:stretch/>
        </p:blipFill>
        <p:spPr>
          <a:xfrm rot="20680667">
            <a:off x="1347981" y="4063116"/>
            <a:ext cx="1774231" cy="2607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7529">
            <a:off x="2679038" y="3891913"/>
            <a:ext cx="2408238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 descr="День соборності України 22 січня: привітання, картинки, листівки -  ПАТРІОТИЧНІ АВАТАРКИ, КАРТИНКИ, ФОТО | Ukrainian art, Ukrainian tattoo,  Event calenda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8" t="6130" r="6938" b="9277"/>
          <a:stretch/>
        </p:blipFill>
        <p:spPr bwMode="auto">
          <a:xfrm>
            <a:off x="7473308" y="1143291"/>
            <a:ext cx="2712362" cy="195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277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4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308" y="1508041"/>
            <a:ext cx="5807710" cy="246761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4" t="38493" r="23435" b="25101"/>
          <a:stretch/>
        </p:blipFill>
        <p:spPr bwMode="auto">
          <a:xfrm>
            <a:off x="5478447" y="3975651"/>
            <a:ext cx="6369601" cy="269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1852" y="32750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2090" marR="260985" lvl="0" indent="448945" algn="just"/>
            <a:r>
              <a:rPr lang="uk-UA" dirty="0">
                <a:solidFill>
                  <a:prstClr val="white"/>
                </a:solidFill>
                <a:latin typeface="Times New Roman"/>
                <a:ea typeface="Times New Roman"/>
              </a:rPr>
              <a:t>Приклад заповнення лівої сторінки класного журналу, у разі</a:t>
            </a:r>
            <a:r>
              <a:rPr lang="uk-UA" spc="5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white"/>
                </a:solidFill>
                <a:latin typeface="Times New Roman"/>
                <a:ea typeface="Times New Roman"/>
              </a:rPr>
              <a:t>визначення</a:t>
            </a:r>
            <a:r>
              <a:rPr lang="uk-UA" spc="-5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white"/>
                </a:solidFill>
                <a:latin typeface="Times New Roman"/>
                <a:ea typeface="Times New Roman"/>
              </a:rPr>
              <a:t>І</a:t>
            </a:r>
            <a:r>
              <a:rPr lang="uk-UA" spc="-5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white"/>
                </a:solidFill>
                <a:latin typeface="Times New Roman"/>
                <a:ea typeface="Times New Roman"/>
              </a:rPr>
              <a:t>семестру</a:t>
            </a:r>
            <a:r>
              <a:rPr lang="uk-UA" spc="-2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white"/>
                </a:solidFill>
                <a:latin typeface="Times New Roman"/>
                <a:ea typeface="Times New Roman"/>
              </a:rPr>
              <a:t>адаптаційним</a:t>
            </a:r>
            <a:r>
              <a:rPr lang="uk-UA" spc="-1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white"/>
                </a:solidFill>
                <a:latin typeface="Times New Roman"/>
                <a:ea typeface="Times New Roman"/>
              </a:rPr>
              <a:t>періодом (без</a:t>
            </a:r>
            <a:r>
              <a:rPr lang="uk-UA" spc="-2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white"/>
                </a:solidFill>
                <a:latin typeface="Times New Roman"/>
                <a:ea typeface="Times New Roman"/>
              </a:rPr>
              <a:t>оцінювання)  </a:t>
            </a:r>
            <a:endParaRPr lang="ru-RU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88765" y="1767984"/>
            <a:ext cx="57222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prstClr val="white"/>
                </a:solidFill>
                <a:latin typeface="Times New Roman"/>
                <a:ea typeface="Times New Roman"/>
              </a:rPr>
              <a:t>      Рекомендується</a:t>
            </a:r>
            <a:r>
              <a:rPr lang="uk-UA" spc="5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white"/>
                </a:solidFill>
                <a:latin typeface="Times New Roman"/>
                <a:ea typeface="Times New Roman"/>
              </a:rPr>
              <a:t>при</a:t>
            </a:r>
            <a:r>
              <a:rPr lang="uk-UA" spc="5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white"/>
                </a:solidFill>
                <a:latin typeface="Times New Roman"/>
                <a:ea typeface="Times New Roman"/>
              </a:rPr>
              <a:t>заповненні</a:t>
            </a:r>
            <a:r>
              <a:rPr lang="uk-UA" spc="5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white"/>
                </a:solidFill>
                <a:latin typeface="Times New Roman"/>
                <a:ea typeface="Times New Roman"/>
              </a:rPr>
              <a:t>правої</a:t>
            </a:r>
            <a:r>
              <a:rPr lang="uk-UA" spc="5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white"/>
                </a:solidFill>
                <a:latin typeface="Times New Roman"/>
                <a:ea typeface="Times New Roman"/>
              </a:rPr>
              <a:t>сторінки</a:t>
            </a:r>
            <a:r>
              <a:rPr lang="uk-UA" spc="5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white"/>
                </a:solidFill>
                <a:latin typeface="Times New Roman"/>
                <a:ea typeface="Times New Roman"/>
              </a:rPr>
              <a:t>журналу</a:t>
            </a:r>
            <a:r>
              <a:rPr lang="uk-UA" spc="5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white"/>
                </a:solidFill>
                <a:latin typeface="Times New Roman"/>
                <a:ea typeface="Times New Roman"/>
              </a:rPr>
              <a:t>після</a:t>
            </a:r>
            <a:r>
              <a:rPr lang="uk-UA" spc="5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white"/>
                </a:solidFill>
                <a:latin typeface="Times New Roman"/>
                <a:ea typeface="Times New Roman"/>
              </a:rPr>
              <a:t>теми</a:t>
            </a:r>
            <a:r>
              <a:rPr lang="uk-UA" spc="5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white"/>
                </a:solidFill>
                <a:latin typeface="Times New Roman"/>
                <a:ea typeface="Times New Roman"/>
              </a:rPr>
              <a:t>останнього</a:t>
            </a:r>
            <a:r>
              <a:rPr lang="uk-UA" spc="5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white"/>
                </a:solidFill>
                <a:latin typeface="Times New Roman"/>
                <a:ea typeface="Times New Roman"/>
              </a:rPr>
              <a:t>уроку</a:t>
            </a:r>
            <a:r>
              <a:rPr lang="uk-UA" spc="5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white"/>
                </a:solidFill>
                <a:latin typeface="Times New Roman"/>
                <a:ea typeface="Times New Roman"/>
              </a:rPr>
              <a:t>семестру</a:t>
            </a:r>
            <a:r>
              <a:rPr lang="uk-UA" spc="5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white"/>
                </a:solidFill>
                <a:latin typeface="Times New Roman"/>
                <a:ea typeface="Times New Roman"/>
              </a:rPr>
              <a:t>в</a:t>
            </a:r>
            <a:r>
              <a:rPr lang="uk-UA" spc="5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white"/>
                </a:solidFill>
                <a:latin typeface="Times New Roman"/>
                <a:ea typeface="Times New Roman"/>
              </a:rPr>
              <a:t>графі</a:t>
            </a:r>
            <a:r>
              <a:rPr lang="uk-UA" spc="5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white"/>
                </a:solidFill>
                <a:latin typeface="Times New Roman"/>
                <a:ea typeface="Times New Roman"/>
              </a:rPr>
              <a:t>«Дата»</a:t>
            </a:r>
            <a:r>
              <a:rPr lang="uk-UA" spc="5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white"/>
                </a:solidFill>
                <a:latin typeface="Times New Roman"/>
                <a:ea typeface="Times New Roman"/>
              </a:rPr>
              <a:t>записати</a:t>
            </a:r>
            <a:r>
              <a:rPr lang="uk-UA" spc="5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white"/>
                </a:solidFill>
                <a:latin typeface="Times New Roman"/>
                <a:ea typeface="Times New Roman"/>
              </a:rPr>
              <a:t>(ГІО</a:t>
            </a:r>
            <a:r>
              <a:rPr lang="uk-UA" spc="5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white"/>
                </a:solidFill>
                <a:latin typeface="Times New Roman"/>
                <a:ea typeface="Times New Roman"/>
              </a:rPr>
              <a:t>–</a:t>
            </a:r>
            <a:r>
              <a:rPr lang="uk-UA" spc="5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white"/>
                </a:solidFill>
                <a:latin typeface="Times New Roman"/>
                <a:ea typeface="Times New Roman"/>
              </a:rPr>
              <a:t>абревіатура</a:t>
            </a:r>
            <a:r>
              <a:rPr lang="uk-UA" spc="5" dirty="0">
                <a:solidFill>
                  <a:prstClr val="white"/>
                </a:solidFill>
                <a:latin typeface="Times New Roman"/>
                <a:ea typeface="Times New Roman"/>
              </a:rPr>
              <a:t> громадянської та історичної освітньої </a:t>
            </a:r>
            <a:r>
              <a:rPr lang="uk-UA" dirty="0">
                <a:solidFill>
                  <a:prstClr val="white"/>
                </a:solidFill>
                <a:latin typeface="Times New Roman"/>
                <a:ea typeface="Times New Roman"/>
              </a:rPr>
              <a:t>галузі),</a:t>
            </a:r>
            <a:r>
              <a:rPr lang="uk-UA" spc="5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white"/>
                </a:solidFill>
                <a:latin typeface="Times New Roman"/>
                <a:ea typeface="Times New Roman"/>
              </a:rPr>
              <a:t>у</a:t>
            </a:r>
            <a:r>
              <a:rPr lang="uk-UA" spc="5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white"/>
                </a:solidFill>
                <a:latin typeface="Times New Roman"/>
                <a:ea typeface="Times New Roman"/>
              </a:rPr>
              <a:t>графі</a:t>
            </a:r>
            <a:r>
              <a:rPr lang="uk-UA" spc="5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white"/>
                </a:solidFill>
                <a:latin typeface="Times New Roman"/>
                <a:ea typeface="Times New Roman"/>
              </a:rPr>
              <a:t>«Зміст</a:t>
            </a:r>
            <a:r>
              <a:rPr lang="uk-UA" spc="5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white"/>
                </a:solidFill>
                <a:latin typeface="Times New Roman"/>
                <a:ea typeface="Times New Roman"/>
              </a:rPr>
              <a:t>уроку»</a:t>
            </a:r>
            <a:r>
              <a:rPr lang="uk-UA" spc="5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white"/>
                </a:solidFill>
                <a:latin typeface="Times New Roman"/>
                <a:ea typeface="Times New Roman"/>
              </a:rPr>
              <a:t>доцільно</a:t>
            </a:r>
            <a:r>
              <a:rPr lang="uk-UA" spc="5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white"/>
                </a:solidFill>
                <a:latin typeface="Times New Roman"/>
                <a:ea typeface="Times New Roman"/>
              </a:rPr>
              <a:t>зафіксувати</a:t>
            </a:r>
            <a:r>
              <a:rPr lang="uk-UA" spc="5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white"/>
                </a:solidFill>
                <a:latin typeface="Times New Roman"/>
                <a:ea typeface="Times New Roman"/>
              </a:rPr>
              <a:t>формулювання</a:t>
            </a:r>
            <a:r>
              <a:rPr lang="uk-UA" spc="-5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white"/>
                </a:solidFill>
                <a:latin typeface="Times New Roman"/>
                <a:ea typeface="Times New Roman"/>
              </a:rPr>
              <a:t>груп</a:t>
            </a:r>
            <a:r>
              <a:rPr lang="uk-UA" spc="-1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white"/>
                </a:solidFill>
                <a:latin typeface="Times New Roman"/>
                <a:ea typeface="Times New Roman"/>
              </a:rPr>
              <a:t>загальних</a:t>
            </a:r>
            <a:r>
              <a:rPr lang="uk-UA" spc="5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white"/>
                </a:solidFill>
                <a:latin typeface="Times New Roman"/>
                <a:ea typeface="Times New Roman"/>
              </a:rPr>
              <a:t>результатів.</a:t>
            </a:r>
            <a:endParaRPr lang="ru-RU" dirty="0"/>
          </a:p>
        </p:txBody>
      </p:sp>
      <p:pic>
        <p:nvPicPr>
          <p:cNvPr id="8196" name="Picture 4" descr="Wallpaper ukraine Фотошпалери Розділ ukraine Номер 052 - fotooboi  патріотичні картинки, мапа України, тризуб, гасло - замови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2224">
            <a:off x="620477" y="4322181"/>
            <a:ext cx="3338680" cy="222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269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79" y="540689"/>
            <a:ext cx="119269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6870" marR="257810" indent="448945" algn="just">
              <a:spcBef>
                <a:spcPts val="10"/>
              </a:spcBef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</a:t>
            </a:r>
            <a:r>
              <a:rPr lang="uk-UA" spc="-6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графі</a:t>
            </a:r>
            <a:r>
              <a:rPr lang="uk-UA" spc="-5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«Завдання</a:t>
            </a:r>
            <a:r>
              <a:rPr lang="uk-UA" spc="-65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додому»</a:t>
            </a:r>
            <a:r>
              <a:rPr lang="uk-UA" spc="-6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записується</a:t>
            </a:r>
            <a:r>
              <a:rPr lang="uk-UA" spc="-55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зміст,</a:t>
            </a:r>
            <a:r>
              <a:rPr lang="uk-UA" spc="-6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обсяг</a:t>
            </a:r>
            <a:r>
              <a:rPr lang="uk-UA" spc="-55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(параграф,</a:t>
            </a:r>
            <a:r>
              <a:rPr lang="uk-UA" spc="-35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сторінки</a:t>
            </a:r>
            <a:r>
              <a:rPr lang="uk-UA" spc="-34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підручника), характер домашнього завдання (прочитати, скласти, підготувати</a:t>
            </a:r>
            <a:r>
              <a:rPr lang="uk-UA" spc="-335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тощо). </a:t>
            </a:r>
            <a:r>
              <a:rPr lang="uk-UA" spc="-5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Рекомендується</a:t>
            </a:r>
            <a:r>
              <a:rPr lang="uk-UA" spc="-7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опрацювати</a:t>
            </a:r>
            <a:r>
              <a:rPr lang="uk-UA" spc="22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лист</a:t>
            </a:r>
            <a:r>
              <a:rPr lang="uk-UA" spc="-75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Міністерства</a:t>
            </a:r>
            <a:r>
              <a:rPr lang="uk-UA" spc="-85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освіти</a:t>
            </a:r>
            <a:r>
              <a:rPr lang="uk-UA" spc="-8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і</a:t>
            </a:r>
            <a:r>
              <a:rPr lang="uk-UA" spc="-7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науки</a:t>
            </a:r>
            <a:r>
              <a:rPr lang="uk-UA" spc="-7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України</a:t>
            </a:r>
            <a:r>
              <a:rPr lang="uk-UA" spc="-7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від</a:t>
            </a:r>
            <a:r>
              <a:rPr lang="uk-UA" spc="-34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29.10.2021</a:t>
            </a:r>
            <a:r>
              <a:rPr lang="uk-UA" spc="5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№</a:t>
            </a:r>
            <a:r>
              <a:rPr lang="uk-UA" spc="5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1/9-651</a:t>
            </a:r>
            <a:r>
              <a:rPr lang="uk-UA" spc="5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«Про</a:t>
            </a:r>
            <a:r>
              <a:rPr lang="uk-UA" spc="5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обсяг</a:t>
            </a:r>
            <a:r>
              <a:rPr lang="uk-UA" spc="5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і</a:t>
            </a:r>
            <a:r>
              <a:rPr lang="uk-UA" spc="5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характер</a:t>
            </a:r>
            <a:r>
              <a:rPr lang="uk-UA" spc="5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домашніх</a:t>
            </a:r>
            <a:r>
              <a:rPr lang="uk-UA" spc="5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завдань</a:t>
            </a:r>
            <a:r>
              <a:rPr lang="uk-UA" spc="5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учнів</a:t>
            </a:r>
            <a:r>
              <a:rPr lang="uk-UA" spc="5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загальноосвітніх</a:t>
            </a:r>
            <a:r>
              <a:rPr lang="uk-UA" spc="5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навчальних</a:t>
            </a:r>
            <a:r>
              <a:rPr lang="uk-UA" spc="5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закладів»</a:t>
            </a:r>
            <a:r>
              <a:rPr lang="uk-UA" spc="5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щодо</a:t>
            </a:r>
            <a:r>
              <a:rPr lang="uk-UA" spc="5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дотримання</a:t>
            </a:r>
            <a:r>
              <a:rPr lang="uk-UA" spc="5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вимог</a:t>
            </a:r>
            <a:r>
              <a:rPr lang="uk-UA" spc="5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обсягу</a:t>
            </a:r>
            <a:r>
              <a:rPr lang="uk-UA" spc="-335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домашніх завдань. </a:t>
            </a:r>
            <a:r>
              <a:rPr lang="uk-UA" spc="-5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Запис</a:t>
            </a:r>
            <a:r>
              <a:rPr lang="uk-UA" spc="-9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pc="-5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домашніх</a:t>
            </a:r>
            <a:r>
              <a:rPr lang="uk-UA" spc="-7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pc="-5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завдань</a:t>
            </a:r>
            <a:r>
              <a:rPr lang="uk-UA" spc="-6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</a:t>
            </a:r>
            <a:r>
              <a:rPr lang="uk-UA" spc="-95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класному</a:t>
            </a:r>
            <a:r>
              <a:rPr lang="uk-UA" spc="-9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журналі</a:t>
            </a:r>
            <a:r>
              <a:rPr lang="uk-UA" spc="195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рекомендується</a:t>
            </a:r>
            <a:r>
              <a:rPr lang="uk-UA" spc="-7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здійснювати</a:t>
            </a:r>
            <a:r>
              <a:rPr lang="uk-UA" spc="-34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таким чином</a:t>
            </a:r>
            <a:r>
              <a:rPr lang="uk-UA" spc="-5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</a:p>
          <a:p>
            <a:pPr marL="356870" marR="257810" indent="448945" algn="just">
              <a:spcBef>
                <a:spcPts val="10"/>
              </a:spcBef>
              <a:spcAft>
                <a:spcPts val="0"/>
              </a:spcAft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4" t="27710" r="53630" b="14551"/>
          <a:stretch/>
        </p:blipFill>
        <p:spPr bwMode="auto">
          <a:xfrm>
            <a:off x="5096786" y="1789044"/>
            <a:ext cx="5589767" cy="503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760" y="2186609"/>
            <a:ext cx="46276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І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ятайте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оцінка</a:t>
            </a:r>
            <a:r>
              <a:rPr lang="uk-UA" spc="-5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</a:t>
            </a:r>
            <a:r>
              <a:rPr lang="uk-UA" spc="-5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</a:t>
            </a:r>
            <a:r>
              <a:rPr lang="uk-UA" spc="-2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графі</a:t>
            </a:r>
            <a:r>
              <a:rPr lang="uk-UA" spc="5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«І</a:t>
            </a:r>
            <a:r>
              <a:rPr lang="uk-UA" spc="-15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семестр»</a:t>
            </a:r>
            <a:r>
              <a:rPr lang="uk-UA" spc="-1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виставляється в</a:t>
            </a:r>
            <a:r>
              <a:rPr lang="uk-UA" spc="-1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бал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ах. </a:t>
            </a:r>
          </a:p>
          <a:p>
            <a:pPr algn="just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Окрім того,  рекомендується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впро-довж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навчального року вести </a:t>
            </a: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«Щоденник педагогічного спостереження»,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якому вчи-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тель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має відображати успіхи учнів у навчанні не тільки за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рівневою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шкалою, але й за бальною, відповідно до критеріїв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оціню-вання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історії та групи загальних результатів навчання. Ведення щоденника педагогічного спостереження є </a:t>
            </a: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обов’язковим!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164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4946" y="2138901"/>
            <a:ext cx="8953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Дякую за увагу!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07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637" y="508883"/>
            <a:ext cx="1168046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журналу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регулюється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наказом МОН №423 «Про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зразків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обовʼязкової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ділової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загальноосвітніх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закладах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форм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сторінок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плану закладу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записи в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ведуться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державною мовою,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чорнилом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(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чорного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синього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помилкового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неправильного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закреслюється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робиться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засвідчується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підписом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директора та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скріплюється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печаткою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внизу.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За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 заклад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адаптаційний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здійснюватиме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Але головне,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турбує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правильно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записи до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сторінок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класного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журналу.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20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Місце для вмісту 8">
            <a:extLst>
              <a:ext uri="{FF2B5EF4-FFF2-40B4-BE49-F238E27FC236}">
                <a16:creationId xmlns:a16="http://schemas.microsoft.com/office/drawing/2014/main" id="{ABE3C9C7-2415-4658-9AF2-403A2AB82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859" y="109057"/>
            <a:ext cx="8330268" cy="6067906"/>
          </a:xfrm>
        </p:spPr>
      </p:pic>
    </p:spTree>
    <p:extLst>
      <p:ext uri="{BB962C8B-B14F-4D97-AF65-F5344CB8AC3E}">
        <p14:creationId xmlns:p14="http://schemas.microsoft.com/office/powerpoint/2010/main" val="557273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607D303E-0212-47A9-B6F3-51ACFA473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65" y="72325"/>
            <a:ext cx="7860485" cy="6118750"/>
          </a:xfrm>
        </p:spPr>
      </p:pic>
    </p:spTree>
    <p:extLst>
      <p:ext uri="{BB962C8B-B14F-4D97-AF65-F5344CB8AC3E}">
        <p14:creationId xmlns:p14="http://schemas.microsoft.com/office/powerpoint/2010/main" val="2818486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F69E8F50-D045-4173-A010-2B4BC30C9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92" y="92280"/>
            <a:ext cx="8447713" cy="5595456"/>
          </a:xfrm>
        </p:spPr>
      </p:pic>
    </p:spTree>
    <p:extLst>
      <p:ext uri="{BB962C8B-B14F-4D97-AF65-F5344CB8AC3E}">
        <p14:creationId xmlns:p14="http://schemas.microsoft.com/office/powerpoint/2010/main" val="1741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2" descr="ОСОБЛИВОСТІ ОЦІНЮВАННЯ І ВЕДЕННЯ ЖУРНАЛІВ У 5-Х ПІЛОТНИХ КЛАСАХ НУШ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AutoShape 4" descr="ОСОБЛИВОСТІ ОЦІНЮВАННЯ І ВЕДЕННЯ ЖУРНАЛІВ У 5-Х ПІЛОТНИХ КЛАСАХ НУШ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460375" y="160337"/>
            <a:ext cx="11514289" cy="5230714"/>
            <a:chOff x="460375" y="160337"/>
            <a:chExt cx="11514289" cy="5230714"/>
          </a:xfrm>
        </p:grpSpPr>
        <p:sp>
          <p:nvSpPr>
            <p:cNvPr id="3" name="TextBox 2"/>
            <p:cNvSpPr txBox="1"/>
            <p:nvPr/>
          </p:nvSpPr>
          <p:spPr>
            <a:xfrm>
              <a:off x="612776" y="312738"/>
              <a:ext cx="11361888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За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вибором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закладу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освіти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оцінювання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може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здійснюватися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власною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шкалою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оцінювання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результатів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навчання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учнів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 системою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оцінювання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визначеною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законодавством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У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разі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запровадження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закладом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власної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шкали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оцінювання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результатів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навчання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учнів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ним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мають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бути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визначені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правила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переведення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системи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оцінювання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визначеної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законодавством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uk-UA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Зазначені підходи до системи оцінювання відображено у «Методичних рекомендаціях щодо особливостей організації освітнього процесу у першому (адаптивному) циклі / 5 класах ЗЗСО за Державним стандартом базової середньої освіти в умовах реалізації концепції “Нова українська школа”». Та в новому наказі МОН України №289 від 01.04.2022 "Про затвердження методичних рекомендацій щодо оцінювання навчальних досягнень учнів 5-6 класів, які здобувають освіту відповідно до нового Державного стандарту базової середньої освіти"</a:t>
              </a:r>
            </a:p>
            <a:p>
              <a:endPara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/>
            </a:p>
          </p:txBody>
        </p:sp>
        <p:sp>
          <p:nvSpPr>
            <p:cNvPr id="32" name="AutoShape 6" descr="ОСОБЛИВОСТІ ОЦІНЮВАННЯ І ВЕДЕННЯ ЖУРНАЛІВ У 5-Х ПІЛОТНИХ КЛАСАХ НУШ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36924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9127" y="1699552"/>
            <a:ext cx="11354463" cy="227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07000"/>
              </a:lnSpc>
              <a:spcAft>
                <a:spcPts val="800"/>
              </a:spcAft>
            </a:pPr>
            <a:r>
              <a:rPr lang="uk-UA" sz="2400" b="1" i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Згідно Закону України </a:t>
            </a:r>
          </a:p>
          <a:p>
            <a:pPr lvl="0" defTabSz="457200">
              <a:lnSpc>
                <a:spcPct val="107000"/>
              </a:lnSpc>
              <a:spcAft>
                <a:spcPts val="800"/>
              </a:spcAft>
            </a:pPr>
            <a:r>
              <a:rPr lang="uk-UA" sz="2400" b="1" i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«Про повну загальну середню освіту» кожен учень:</a:t>
            </a:r>
          </a:p>
          <a:p>
            <a:pPr lvl="0" defTabSz="457200">
              <a:lnSpc>
                <a:spcPct val="107000"/>
              </a:lnSpc>
              <a:spcAft>
                <a:spcPts val="800"/>
              </a:spcAft>
            </a:pPr>
            <a:r>
              <a:rPr lang="uk-UA" sz="2400" b="1" i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 право на справедливе, неупереджене, об’єктивне, незалежне, недискримінаційне та доброчесне оцінювання результатів його навчання незалежно від виду та форми здобуття ним освіти.</a:t>
            </a:r>
          </a:p>
        </p:txBody>
      </p:sp>
    </p:spTree>
    <p:extLst>
      <p:ext uri="{BB962C8B-B14F-4D97-AF65-F5344CB8AC3E}">
        <p14:creationId xmlns:p14="http://schemas.microsoft.com/office/powerpoint/2010/main" val="979780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247" y="751344"/>
            <a:ext cx="112033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Система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наразі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переходить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результату (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академічних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функцію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перебирають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себе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ЗНО) до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покращувати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Нині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спрямування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самооцінювання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опановує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здобутків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однолітків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рівневе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коли ми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визначаємо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результату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кількома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параметрами.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7" y="458719"/>
            <a:ext cx="835025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78" y="1669981"/>
            <a:ext cx="835025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002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10" y="333955"/>
            <a:ext cx="119746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6870" marR="255270" indent="448945" algn="just">
              <a:spcBef>
                <a:spcPts val="5"/>
              </a:spcBef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Times New Roman"/>
                <a:ea typeface="Times New Roman"/>
              </a:rPr>
              <a:t>Оцінка</a:t>
            </a:r>
            <a:r>
              <a:rPr lang="uk-UA" spc="-6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/>
                <a:ea typeface="Times New Roman"/>
              </a:rPr>
              <a:t>за</a:t>
            </a:r>
            <a:r>
              <a:rPr lang="uk-UA" spc="-7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/>
                <a:ea typeface="Times New Roman"/>
              </a:rPr>
              <a:t>семестр</a:t>
            </a:r>
            <a:r>
              <a:rPr lang="uk-UA" spc="-65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/>
                <a:ea typeface="Times New Roman"/>
              </a:rPr>
              <a:t>ставиться</a:t>
            </a:r>
            <a:r>
              <a:rPr lang="uk-UA" spc="-6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/>
                <a:ea typeface="Times New Roman"/>
              </a:rPr>
              <a:t>за</a:t>
            </a:r>
            <a:r>
              <a:rPr lang="uk-UA" spc="-75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/>
                <a:ea typeface="Times New Roman"/>
              </a:rPr>
              <a:t>результатами</a:t>
            </a:r>
            <a:r>
              <a:rPr lang="uk-UA" spc="-55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/>
                <a:ea typeface="Times New Roman"/>
              </a:rPr>
              <a:t>тематичного</a:t>
            </a:r>
            <a:r>
              <a:rPr lang="uk-UA" spc="-7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/>
                <a:ea typeface="Times New Roman"/>
              </a:rPr>
              <a:t>оцінювання</a:t>
            </a:r>
            <a:r>
              <a:rPr lang="uk-UA" spc="-55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/>
                <a:ea typeface="Times New Roman"/>
              </a:rPr>
              <a:t>та</a:t>
            </a:r>
            <a:r>
              <a:rPr lang="uk-UA" spc="-34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/>
                <a:ea typeface="Times New Roman"/>
              </a:rPr>
              <a:t>контролю груп загальних результатів, що визначені в Державному стандарті</a:t>
            </a:r>
            <a:r>
              <a:rPr lang="uk-UA" spc="5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/>
                <a:ea typeface="Times New Roman"/>
              </a:rPr>
              <a:t>базової середньої освіти (Постанова   Кабінету    Міністрів України</a:t>
            </a:r>
            <a:r>
              <a:rPr lang="uk-UA" spc="5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/>
                <a:ea typeface="Times New Roman"/>
              </a:rPr>
              <a:t>від</a:t>
            </a:r>
            <a:r>
              <a:rPr lang="uk-UA" spc="5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/>
                <a:ea typeface="Times New Roman"/>
              </a:rPr>
              <a:t>30.09.2020</a:t>
            </a:r>
            <a:r>
              <a:rPr lang="uk-UA" spc="5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/>
                <a:ea typeface="Times New Roman"/>
              </a:rPr>
              <a:t>№</a:t>
            </a:r>
            <a:r>
              <a:rPr lang="uk-UA" spc="5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/>
                <a:ea typeface="Times New Roman"/>
              </a:rPr>
              <a:t>898</a:t>
            </a:r>
            <a:r>
              <a:rPr lang="uk-UA" spc="5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/>
                <a:ea typeface="Times New Roman"/>
              </a:rPr>
              <a:t>«Про</a:t>
            </a:r>
            <a:r>
              <a:rPr lang="uk-UA" spc="5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/>
                <a:ea typeface="Times New Roman"/>
              </a:rPr>
              <a:t>деякі</a:t>
            </a:r>
            <a:r>
              <a:rPr lang="uk-UA" spc="5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/>
                <a:ea typeface="Times New Roman"/>
              </a:rPr>
              <a:t>питання</a:t>
            </a:r>
            <a:r>
              <a:rPr lang="uk-UA" spc="5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/>
                <a:ea typeface="Times New Roman"/>
              </a:rPr>
              <a:t>державних</a:t>
            </a:r>
            <a:r>
              <a:rPr lang="uk-UA" spc="5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/>
                <a:ea typeface="Times New Roman"/>
              </a:rPr>
              <a:t>стандартів</a:t>
            </a:r>
            <a:r>
              <a:rPr lang="uk-UA" spc="5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/>
                <a:ea typeface="Times New Roman"/>
              </a:rPr>
              <a:t>повної</a:t>
            </a:r>
            <a:r>
              <a:rPr lang="uk-UA" spc="5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/>
                <a:ea typeface="Times New Roman"/>
              </a:rPr>
              <a:t>загальної середньої освіти») та у Свідоцтві досягнень учня/учениці (наказ</a:t>
            </a:r>
            <a:r>
              <a:rPr lang="uk-UA" spc="5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/>
                <a:ea typeface="Times New Roman"/>
              </a:rPr>
              <a:t>Міністерства освіти і науки України від 01.04.2022 № 289 «Про затвердження</a:t>
            </a:r>
            <a:r>
              <a:rPr lang="uk-UA" spc="-335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/>
                <a:ea typeface="Times New Roman"/>
              </a:rPr>
              <a:t>методичних</a:t>
            </a:r>
            <a:r>
              <a:rPr lang="uk-UA" spc="5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/>
                <a:ea typeface="Times New Roman"/>
              </a:rPr>
              <a:t>рекомендацій</a:t>
            </a:r>
            <a:r>
              <a:rPr lang="uk-UA" spc="5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/>
                <a:ea typeface="Times New Roman"/>
              </a:rPr>
              <a:t>щодо</a:t>
            </a:r>
            <a:r>
              <a:rPr lang="uk-UA" spc="35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/>
                <a:ea typeface="Times New Roman"/>
              </a:rPr>
              <a:t>оцінювання</a:t>
            </a:r>
            <a:r>
              <a:rPr lang="uk-UA" spc="35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/>
                <a:ea typeface="Times New Roman"/>
              </a:rPr>
              <a:t>навчальних</a:t>
            </a:r>
            <a:r>
              <a:rPr lang="uk-UA" spc="35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/>
                <a:ea typeface="Times New Roman"/>
              </a:rPr>
              <a:t>досягнень</a:t>
            </a:r>
            <a:r>
              <a:rPr lang="uk-UA" spc="35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/>
                <a:ea typeface="Times New Roman"/>
              </a:rPr>
              <a:t>учнів</a:t>
            </a:r>
            <a:r>
              <a:rPr lang="uk-UA" spc="5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/>
                <a:ea typeface="Times New Roman"/>
              </a:rPr>
              <a:t>5-6 класів, які здобувають освіту відповідно до нового Державного стандарту</a:t>
            </a:r>
            <a:r>
              <a:rPr lang="uk-UA" spc="-335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/>
                <a:ea typeface="Times New Roman"/>
              </a:rPr>
              <a:t>базової середньої</a:t>
            </a:r>
            <a:r>
              <a:rPr lang="uk-UA" spc="5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/>
                <a:ea typeface="Times New Roman"/>
              </a:rPr>
              <a:t>освіти»,</a:t>
            </a:r>
            <a:r>
              <a:rPr lang="uk-UA" spc="-5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</a:p>
          <a:p>
            <a:pPr marL="356870" marR="255270" indent="448945" algn="just">
              <a:spcBef>
                <a:spcPts val="5"/>
              </a:spcBef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	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Семестрове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підсумкове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(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річне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)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оцінювання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результатів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навчання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здійснюють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за 12-бальною системою (шкалою), а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його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результати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позначають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цифрами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від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1 до 12.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Відповідно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до наказу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Міністерства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освіти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і науки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України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від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01.04.2022 № 289 «Про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затвердження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методичних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рекомендацій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щодо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оцінювання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навчальних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досягнень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учнів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5-6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класів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які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здобувають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освіту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відповідно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до нового Державного стандарту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базової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середньої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освіти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»,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заклади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освіти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мають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право на свободу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вибору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форм,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змісту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способів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оцінювання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, за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рішенням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педагогічної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ради. Закладом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освіти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мають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бути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розроблені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затверджені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педагогічною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радою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критерії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оцінювання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видів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діяльності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та, за потреби, шкала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переведення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рівневих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оцінок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у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бальні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</a:p>
          <a:p>
            <a:pPr lvl="1">
              <a:buSzPts val="1400"/>
              <a:tabLst>
                <a:tab pos="984885" algn="l"/>
              </a:tabLst>
            </a:pPr>
            <a:endParaRPr lang="ru-RU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83210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863</Words>
  <Application>Microsoft Office PowerPoint</Application>
  <PresentationFormat>Широкий екран</PresentationFormat>
  <Paragraphs>31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Осламів Осламів</cp:lastModifiedBy>
  <cp:revision>19</cp:revision>
  <dcterms:created xsi:type="dcterms:W3CDTF">2021-07-20T13:04:10Z</dcterms:created>
  <dcterms:modified xsi:type="dcterms:W3CDTF">2024-04-19T06:51:24Z</dcterms:modified>
  <cp:contentStatus>Окончательное</cp:contentStatus>
</cp:coreProperties>
</file>